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507" r:id="rId2"/>
    <p:sldId id="512" r:id="rId3"/>
    <p:sldId id="513" r:id="rId4"/>
    <p:sldId id="514" r:id="rId5"/>
    <p:sldId id="515" r:id="rId6"/>
    <p:sldId id="498" r:id="rId7"/>
    <p:sldId id="518" r:id="rId8"/>
    <p:sldId id="516" r:id="rId9"/>
    <p:sldId id="519" r:id="rId10"/>
    <p:sldId id="508" r:id="rId11"/>
    <p:sldId id="511" r:id="rId12"/>
    <p:sldId id="510" r:id="rId13"/>
    <p:sldId id="485" r:id="rId14"/>
    <p:sldId id="517" r:id="rId15"/>
    <p:sldId id="433" r:id="rId16"/>
    <p:sldId id="520" r:id="rId17"/>
    <p:sldId id="521" r:id="rId18"/>
    <p:sldId id="522" r:id="rId19"/>
    <p:sldId id="523" r:id="rId20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9" autoAdjust="0"/>
    <p:restoredTop sz="91000" autoAdjust="0"/>
  </p:normalViewPr>
  <p:slideViewPr>
    <p:cSldViewPr>
      <p:cViewPr varScale="1">
        <p:scale>
          <a:sx n="103" d="100"/>
          <a:sy n="103" d="100"/>
        </p:scale>
        <p:origin x="-1482" y="-102"/>
      </p:cViewPr>
      <p:guideLst>
        <p:guide orient="horz" pos="720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96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96" y="8831580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11C8F3F-AE28-4F92-84D9-E925E1E6A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1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6538"/>
            <a:ext cx="5140742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580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6245824-7160-4D63-A622-663CBA2FFD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5259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/>
          </a:p>
        </p:txBody>
      </p:sp>
      <p:sp>
        <p:nvSpPr>
          <p:cNvPr id="7168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09A3EC09-C04C-45C1-A715-3BA074C3B204}" type="slidenum">
              <a:rPr lang="en-GB" sz="1200"/>
              <a:pPr algn="r"/>
              <a:t>2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689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00A616-3F12-41BD-B9CD-D29C06B82C53}" type="slidenum">
              <a:rPr lang="en-AU" sz="1200">
                <a:latin typeface="Times New Roman" pitchFamily="18" charset="0"/>
                <a:ea typeface="ＭＳ Ｐゴシック"/>
                <a:cs typeface="ＭＳ Ｐゴシック"/>
              </a:rPr>
              <a:pPr algn="r"/>
              <a:t>12</a:t>
            </a:fld>
            <a:endParaRPr lang="en-AU" sz="12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2A96C-2DC9-428E-9BA4-3319E27ABA0D}" type="slidenum">
              <a:rPr lang="en-AU" smtClean="0"/>
              <a:pPr/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95AB9-08B3-4D2D-BC5E-4D2C33208E48}" type="slidenum">
              <a:rPr lang="en-AU" altLang="en-US" smtClean="0"/>
              <a:pPr/>
              <a:t>14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AD1E8-248A-44C1-932F-A6DA9FEC9F22}" type="slidenum">
              <a:rPr lang="en-AU" smtClean="0"/>
              <a:pPr/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C9012-3418-4C71-A40A-5D7C4DFC79E9}" type="slidenum">
              <a:rPr lang="en-AU" smtClean="0"/>
              <a:pPr/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xfrm>
            <a:off x="934721" y="4415791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20836" name="Slide Number Placeholder 3"/>
          <p:cNvSpPr txBox="1">
            <a:spLocks noGrp="1"/>
          </p:cNvSpPr>
          <p:nvPr/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C8EE66-3D40-40B2-9BB1-B124A10D8D75}" type="slidenum">
              <a:rPr lang="en-AU" sz="1200">
                <a:latin typeface="Times New Roman" pitchFamily="18" charset="0"/>
                <a:ea typeface="ＭＳ Ｐゴシック"/>
                <a:cs typeface="Times New Roman" pitchFamily="18" charset="0"/>
              </a:rPr>
              <a:pPr algn="r"/>
              <a:t>17</a:t>
            </a:fld>
            <a:endParaRPr lang="en-AU" sz="120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xfrm>
            <a:off x="934721" y="4415791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22884" name="Slide Number Placeholder 3"/>
          <p:cNvSpPr txBox="1">
            <a:spLocks noGrp="1"/>
          </p:cNvSpPr>
          <p:nvPr/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C63EE2-929E-414A-AF35-68017E6568D9}" type="slidenum">
              <a:rPr lang="en-AU" sz="1200">
                <a:latin typeface="Times New Roman" pitchFamily="18" charset="0"/>
                <a:ea typeface="ＭＳ Ｐゴシック"/>
                <a:cs typeface="Times New Roman" pitchFamily="18" charset="0"/>
              </a:rPr>
              <a:pPr algn="r"/>
              <a:t>18</a:t>
            </a:fld>
            <a:endParaRPr lang="en-AU" sz="120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xfrm>
            <a:off x="934721" y="4415791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20836" name="Slide Number Placeholder 3"/>
          <p:cNvSpPr txBox="1">
            <a:spLocks noGrp="1"/>
          </p:cNvSpPr>
          <p:nvPr/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C8EE66-3D40-40B2-9BB1-B124A10D8D75}" type="slidenum">
              <a:rPr lang="en-AU" sz="1200">
                <a:latin typeface="Times New Roman" pitchFamily="18" charset="0"/>
                <a:ea typeface="ＭＳ Ｐゴシック"/>
                <a:cs typeface="Times New Roman" pitchFamily="18" charset="0"/>
              </a:rPr>
              <a:pPr algn="r"/>
              <a:t>19</a:t>
            </a:fld>
            <a:endParaRPr lang="en-AU" sz="120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/>
          </a:p>
        </p:txBody>
      </p:sp>
      <p:sp>
        <p:nvSpPr>
          <p:cNvPr id="135172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A24735B4-3D4F-45B3-98CB-C87996CB873D}" type="slidenum">
              <a:rPr lang="en-GB" sz="1200"/>
              <a:pPr algn="r"/>
              <a:t>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7910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alt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8D948-EFFC-4915-A55D-9AD46B8E950F}" type="slidenum">
              <a:rPr lang="en-AU" altLang="en-US" smtClean="0"/>
              <a:pPr/>
              <a:t>5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FFA46-CF35-4E07-BF33-E0435B5FF73F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140292" name="Slide Number Placeholder 3"/>
          <p:cNvSpPr txBox="1">
            <a:spLocks noGrp="1"/>
          </p:cNvSpPr>
          <p:nvPr/>
        </p:nvSpPr>
        <p:spPr bwMode="auto">
          <a:xfrm>
            <a:off x="3970159" y="8830086"/>
            <a:ext cx="303860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7C938C-E2AB-4689-9928-BFFCE6251EC0}" type="slidenum">
              <a:rPr lang="en-AU" sz="1200"/>
              <a:pPr algn="r"/>
              <a:t>7</a:t>
            </a:fld>
            <a:endParaRPr lang="en-A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970939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3F844-DD91-48EA-837A-825B7F237ED5}" type="slidenum">
              <a:rPr lang="en-AU" sz="1200"/>
              <a:pPr algn="r"/>
              <a:t>8</a:t>
            </a:fld>
            <a:endParaRPr lang="en-A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970939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3F844-DD91-48EA-837A-825B7F237ED5}" type="slidenum">
              <a:rPr lang="en-AU" sz="1200"/>
              <a:pPr algn="r"/>
              <a:t>9</a:t>
            </a:fld>
            <a:endParaRPr lang="en-A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00A616-3F12-41BD-B9CD-D29C06B82C53}" type="slidenum">
              <a:rPr lang="en-AU" sz="1200">
                <a:latin typeface="Times New Roman" pitchFamily="18" charset="0"/>
                <a:ea typeface="ＭＳ Ｐゴシック"/>
                <a:cs typeface="ＭＳ Ｐゴシック"/>
              </a:rPr>
              <a:pPr algn="r"/>
              <a:t>10</a:t>
            </a:fld>
            <a:endParaRPr lang="en-AU" sz="12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00A616-3F12-41BD-B9CD-D29C06B82C53}" type="slidenum">
              <a:rPr lang="en-AU" sz="1200">
                <a:latin typeface="Times New Roman" pitchFamily="18" charset="0"/>
                <a:ea typeface="ＭＳ Ｐゴシック"/>
                <a:cs typeface="ＭＳ Ｐゴシック"/>
              </a:rPr>
              <a:pPr algn="r"/>
              <a:t>11</a:t>
            </a:fld>
            <a:endParaRPr lang="en-AU" sz="12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70866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6BDF-70BB-4438-AA8E-9C1EA3432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1695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09600"/>
            <a:ext cx="4933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7974-D2D2-4FB5-AA82-E955A6D34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\\ltufs1\Marketing\Creative Services\2012 LTU Brandmark supplied\2012 LTU_BRAND_HORIZONTAL\LTU_BRAND_H_CMYK\LTU_BRAND_H_REV_CMYK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1800"/>
            <a:ext cx="2339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961596" y="3463020"/>
            <a:ext cx="6182404" cy="2520950"/>
          </a:xfrm>
          <a:solidFill>
            <a:srgbClr val="D6D2C4"/>
          </a:solidFill>
          <a:ln>
            <a:noFill/>
          </a:ln>
        </p:spPr>
        <p:txBody>
          <a:bodyPr lIns="288000" tIns="46800" rIns="288000" bIns="180000"/>
          <a:lstStyle>
            <a:lvl1pPr marL="0" algn="l" fontAlgn="auto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400"/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gelot\Documents\Cartoons,Graphics,Photos_5.10\parro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12875"/>
            <a:ext cx="78486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403350" y="476250"/>
            <a:ext cx="5976938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sz="4000" b="1" smtClean="0">
                <a:cs typeface="+mn-cs"/>
              </a:rPr>
              <a:t>The Parrot Test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610EA-4896-4A1F-9258-8D2861C81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CC23-AC82-4A71-BC53-A94D02CB6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314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314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4553-F6F4-4631-8E94-FC8AAAE65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B6860-49B5-42CC-9AB0-7A6255828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4743-7CC2-4CC3-B26D-53A2D416F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872E-B923-4ECA-ADA4-0427F0753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A9A0-025D-4003-B6F6-92212C0F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F530-8B67-4352-9D8D-56755C286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067800" cy="67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5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20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2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59924CD2-523F-4F59-A555-17534E90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omas.a.angelo@gmail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3568" y="836712"/>
            <a:ext cx="7704856" cy="2016224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en-AU" sz="4000" b="1" dirty="0" smtClean="0">
                <a:solidFill>
                  <a:schemeClr val="tx1"/>
                </a:solidFill>
              </a:rPr>
              <a:t>Harnessing CATs and CoLTs</a:t>
            </a:r>
            <a:r>
              <a:rPr lang="en-AU" sz="3600" b="1" dirty="0" smtClean="0">
                <a:solidFill>
                  <a:schemeClr val="tx1"/>
                </a:solidFill>
              </a:rPr>
              <a:t/>
            </a:r>
            <a:br>
              <a:rPr lang="en-AU" sz="3600" b="1" dirty="0" smtClean="0">
                <a:solidFill>
                  <a:schemeClr val="tx1"/>
                </a:solidFill>
              </a:rPr>
            </a:br>
            <a:r>
              <a:rPr lang="en-AU" sz="800" b="1" dirty="0" smtClean="0">
                <a:solidFill>
                  <a:schemeClr val="tx1"/>
                </a:solidFill>
              </a:rPr>
              <a:t>  </a:t>
            </a:r>
            <a:r>
              <a:rPr lang="en-AU" sz="200" b="1" dirty="0" smtClean="0">
                <a:solidFill>
                  <a:schemeClr val="tx1"/>
                </a:solidFill>
              </a:rPr>
              <a:t>   </a:t>
            </a:r>
            <a:r>
              <a:rPr lang="en-AU" sz="800" b="1" dirty="0" smtClean="0">
                <a:solidFill>
                  <a:schemeClr val="tx1"/>
                </a:solidFill>
              </a:rPr>
              <a:t> </a:t>
            </a:r>
            <a:r>
              <a:rPr lang="en-AU" sz="2800" b="1" dirty="0" smtClean="0">
                <a:solidFill>
                  <a:schemeClr val="tx1"/>
                </a:solidFill>
              </a:rPr>
              <a:t/>
            </a:r>
            <a:br>
              <a:rPr lang="en-AU" sz="2800" b="1" dirty="0" smtClean="0">
                <a:solidFill>
                  <a:schemeClr val="tx1"/>
                </a:solidFill>
              </a:rPr>
            </a:br>
            <a:r>
              <a:rPr lang="en-AU" sz="2800" b="1" dirty="0" smtClean="0">
                <a:solidFill>
                  <a:schemeClr val="tx1"/>
                </a:solidFill>
              </a:rPr>
              <a:t> </a:t>
            </a:r>
            <a:r>
              <a:rPr lang="en-AU" sz="3200" b="1" i="1" dirty="0" smtClean="0">
                <a:latin typeface="Arial Narrow" pitchFamily="34" charset="0"/>
              </a:rPr>
              <a:t>Linking Classroom Assessment and Collaborative Learning Techniques</a:t>
            </a:r>
            <a:endParaRPr lang="en-AU" sz="3200" b="1" i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en-AU" sz="3200" b="1" i="1" dirty="0" smtClean="0">
              <a:latin typeface="Arial Narrow" pitchFamily="34" charset="0"/>
            </a:endParaRPr>
          </a:p>
          <a:p>
            <a:pPr algn="ctr"/>
            <a:endParaRPr lang="en-AU" sz="3200" b="1" i="1" dirty="0" smtClean="0"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285293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A workshop in the Inaugural Conference on Learning and Assessment </a:t>
            </a:r>
          </a:p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at</a:t>
            </a:r>
          </a:p>
          <a:p>
            <a:pPr algn="ctr"/>
            <a:r>
              <a:rPr lang="en-US" sz="3200" b="1" dirty="0" smtClean="0">
                <a:latin typeface="Arial Narrow" panose="020B0606020202030204" pitchFamily="34" charset="0"/>
              </a:rPr>
              <a:t>Drexel University</a:t>
            </a:r>
          </a:p>
          <a:p>
            <a:pPr algn="ctr"/>
            <a:endParaRPr lang="en-US" sz="2000" b="1" dirty="0">
              <a:latin typeface="Arial Narrow" panose="020B0606020202030204" pitchFamily="34" charset="0"/>
            </a:endParaRPr>
          </a:p>
          <a:p>
            <a:pPr algn="ctr"/>
            <a:r>
              <a:rPr lang="en-US" sz="2000" b="1" dirty="0" smtClean="0">
                <a:latin typeface="Arial Narrow" panose="020B0606020202030204" pitchFamily="34" charset="0"/>
              </a:rPr>
              <a:t>3:30 to 4:30 PM – 10 September 2014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3" y="4725144"/>
            <a:ext cx="738553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Arial Narrow" panose="020B0606020202030204" pitchFamily="34" charset="0"/>
              </a:rPr>
              <a:t>Tom Angelo</a:t>
            </a:r>
            <a:endParaRPr lang="en-US" dirty="0">
              <a:latin typeface="Arial Narrow" panose="020B0606020202030204" pitchFamily="34" charset="0"/>
            </a:endParaRPr>
          </a:p>
          <a:p>
            <a:pPr algn="ctr"/>
            <a:r>
              <a:rPr lang="en-US" sz="1800" b="1" dirty="0">
                <a:latin typeface="Arial Narrow" panose="020B0606020202030204" pitchFamily="34" charset="0"/>
              </a:rPr>
              <a:t>Professor of Higher Education</a:t>
            </a:r>
            <a:endParaRPr lang="en-US" sz="1800" dirty="0">
              <a:latin typeface="Arial Narrow" panose="020B0606020202030204" pitchFamily="34" charset="0"/>
            </a:endParaRPr>
          </a:p>
          <a:p>
            <a:pPr algn="ctr"/>
            <a:r>
              <a:rPr lang="en-US" sz="1800" b="1" dirty="0">
                <a:latin typeface="Arial Narrow" panose="020B0606020202030204" pitchFamily="34" charset="0"/>
              </a:rPr>
              <a:t>Assistant Provost and Founding Director</a:t>
            </a:r>
            <a:br>
              <a:rPr lang="en-US" sz="1800" b="1" dirty="0">
                <a:latin typeface="Arial Narrow" panose="020B0606020202030204" pitchFamily="34" charset="0"/>
              </a:rPr>
            </a:br>
            <a:r>
              <a:rPr lang="en-US" sz="1800" b="1" i="1" dirty="0">
                <a:latin typeface="Arial Narrow" panose="020B0606020202030204" pitchFamily="34" charset="0"/>
              </a:rPr>
              <a:t>Center for the Advancement of Faculty Excellence</a:t>
            </a:r>
            <a:endParaRPr lang="en-US" sz="1800" dirty="0">
              <a:latin typeface="Arial Narrow" panose="020B0606020202030204" pitchFamily="34" charset="0"/>
            </a:endParaRPr>
          </a:p>
          <a:p>
            <a:pPr algn="ctr"/>
            <a:r>
              <a:rPr lang="en-US" sz="1800" b="1" dirty="0">
                <a:latin typeface="Arial Narrow" panose="020B0606020202030204" pitchFamily="34" charset="0"/>
              </a:rPr>
              <a:t>Queens University of Charlotte (NC)</a:t>
            </a:r>
            <a:endParaRPr lang="en-US" sz="1800" dirty="0">
              <a:latin typeface="Arial Narrow" panose="020B0606020202030204" pitchFamily="34" charset="0"/>
            </a:endParaRPr>
          </a:p>
          <a:p>
            <a:pPr algn="ctr"/>
            <a:r>
              <a:rPr lang="en-US" sz="1800" b="1" dirty="0">
                <a:latin typeface="Arial Narrow" panose="020B0606020202030204" pitchFamily="34" charset="0"/>
                <a:hlinkClick r:id="rId2"/>
              </a:rPr>
              <a:t>thomas.a.angelo@gmail.com</a:t>
            </a:r>
            <a:endParaRPr lang="en-US" sz="1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nimBg="1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689"/>
            <a:ext cx="7367588" cy="1224135"/>
          </a:xfrm>
        </p:spPr>
        <p:txBody>
          <a:bodyPr/>
          <a:lstStyle/>
          <a:p>
            <a:pPr marL="457200" indent="-457200" algn="l">
              <a:spcAft>
                <a:spcPts val="400"/>
              </a:spcAft>
            </a:pPr>
            <a:r>
              <a:rPr lang="en-US" sz="1800" b="1" i="1" dirty="0" smtClean="0"/>
              <a:t>Page 1 - Bottom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400" b="1" dirty="0" smtClean="0"/>
              <a:t>The Teaching-Learning Pyramid</a:t>
            </a:r>
            <a:r>
              <a:rPr lang="en-US" sz="1400" b="1" dirty="0" smtClean="0"/>
              <a:t>  </a:t>
            </a:r>
            <a:br>
              <a:rPr lang="en-US" sz="1400" b="1" dirty="0" smtClean="0"/>
            </a:br>
            <a:endParaRPr lang="en-US" sz="1800" b="1" dirty="0" smtClean="0">
              <a:latin typeface="Arial Narrow" pitchFamily="34" charset="0"/>
            </a:endParaRPr>
          </a:p>
        </p:txBody>
      </p:sp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988C1B-B0D5-4B49-B626-FD16EC5E6B80}" type="slidenum">
              <a:rPr lang="en-US" sz="1400">
                <a:ea typeface="ＭＳ Ｐゴシック"/>
                <a:cs typeface="ＭＳ Ｐゴシック"/>
              </a:rPr>
              <a:pPr algn="r"/>
              <a:t>10</a:t>
            </a:fld>
            <a:endParaRPr lang="en-US" sz="1400">
              <a:ea typeface="ＭＳ Ｐゴシック"/>
              <a:cs typeface="ＭＳ Ｐゴシック"/>
            </a:endParaRPr>
          </a:p>
        </p:txBody>
      </p:sp>
      <p:sp>
        <p:nvSpPr>
          <p:cNvPr id="55299" name="AutoShape 4"/>
          <p:cNvSpPr>
            <a:spLocks noChangeArrowheads="1"/>
          </p:cNvSpPr>
          <p:nvPr/>
        </p:nvSpPr>
        <p:spPr bwMode="auto">
          <a:xfrm>
            <a:off x="1979613" y="1989138"/>
            <a:ext cx="4679950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689"/>
            <a:ext cx="7367588" cy="1224135"/>
          </a:xfrm>
        </p:spPr>
        <p:txBody>
          <a:bodyPr/>
          <a:lstStyle/>
          <a:p>
            <a:pPr marL="457200" indent="-457200" algn="l">
              <a:spcAft>
                <a:spcPts val="400"/>
              </a:spcAft>
            </a:pPr>
            <a:r>
              <a:rPr lang="en-US" sz="1800" b="1" i="1" dirty="0" smtClean="0"/>
              <a:t>Page 7 - Bottom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400" b="1" dirty="0" smtClean="0"/>
              <a:t>The Teaching-Learning Pyramid</a:t>
            </a:r>
            <a:r>
              <a:rPr lang="en-US" sz="1400" b="1" dirty="0" smtClean="0"/>
              <a:t>  </a:t>
            </a:r>
            <a:br>
              <a:rPr lang="en-US" sz="1400" b="1" dirty="0" smtClean="0"/>
            </a:br>
            <a:endParaRPr lang="en-US" sz="1800" b="1" dirty="0" smtClean="0">
              <a:latin typeface="Arial Narrow" pitchFamily="34" charset="0"/>
            </a:endParaRPr>
          </a:p>
        </p:txBody>
      </p:sp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988C1B-B0D5-4B49-B626-FD16EC5E6B80}" type="slidenum">
              <a:rPr lang="en-US" sz="1400">
                <a:ea typeface="ＭＳ Ｐゴシック"/>
                <a:cs typeface="ＭＳ Ｐゴシック"/>
              </a:rPr>
              <a:pPr algn="r"/>
              <a:t>11</a:t>
            </a:fld>
            <a:endParaRPr lang="en-US" sz="1400">
              <a:ea typeface="ＭＳ Ｐゴシック"/>
              <a:cs typeface="ＭＳ Ｐゴシック"/>
            </a:endParaRPr>
          </a:p>
        </p:txBody>
      </p:sp>
      <p:sp>
        <p:nvSpPr>
          <p:cNvPr id="55299" name="AutoShape 4"/>
          <p:cNvSpPr>
            <a:spLocks noChangeArrowheads="1"/>
          </p:cNvSpPr>
          <p:nvPr/>
        </p:nvSpPr>
        <p:spPr bwMode="auto">
          <a:xfrm>
            <a:off x="2051720" y="1988840"/>
            <a:ext cx="4679950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55776" y="4869160"/>
            <a:ext cx="360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843808" y="4437112"/>
            <a:ext cx="3168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50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689"/>
            <a:ext cx="7367588" cy="1224135"/>
          </a:xfrm>
        </p:spPr>
        <p:txBody>
          <a:bodyPr/>
          <a:lstStyle/>
          <a:p>
            <a:pPr marL="457200" indent="-457200" algn="l">
              <a:spcAft>
                <a:spcPts val="400"/>
              </a:spcAft>
            </a:pPr>
            <a:r>
              <a:rPr lang="en-US" sz="1800" b="1" i="1" dirty="0" smtClean="0"/>
              <a:t>Page 1 - bottom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400" b="1" dirty="0" smtClean="0"/>
              <a:t>The Teaching-Learning Pyramid</a:t>
            </a:r>
            <a:r>
              <a:rPr lang="en-US" sz="1400" b="1" dirty="0" smtClean="0"/>
              <a:t>  </a:t>
            </a:r>
            <a:br>
              <a:rPr lang="en-US" sz="1400" b="1" dirty="0" smtClean="0"/>
            </a:br>
            <a:endParaRPr lang="en-US" sz="1800" b="1" dirty="0" smtClean="0">
              <a:latin typeface="Arial Narrow" pitchFamily="34" charset="0"/>
            </a:endParaRPr>
          </a:p>
        </p:txBody>
      </p:sp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988C1B-B0D5-4B49-B626-FD16EC5E6B80}" type="slidenum">
              <a:rPr lang="en-US" sz="1400">
                <a:ea typeface="ＭＳ Ｐゴシック"/>
                <a:cs typeface="ＭＳ Ｐゴシック"/>
              </a:rPr>
              <a:pPr algn="r"/>
              <a:t>12</a:t>
            </a:fld>
            <a:endParaRPr lang="en-US" sz="1400">
              <a:ea typeface="ＭＳ Ｐゴシック"/>
              <a:cs typeface="ＭＳ Ｐゴシック"/>
            </a:endParaRPr>
          </a:p>
        </p:txBody>
      </p:sp>
      <p:sp>
        <p:nvSpPr>
          <p:cNvPr id="55299" name="AutoShape 4"/>
          <p:cNvSpPr>
            <a:spLocks noChangeArrowheads="1"/>
          </p:cNvSpPr>
          <p:nvPr/>
        </p:nvSpPr>
        <p:spPr bwMode="auto">
          <a:xfrm>
            <a:off x="2123728" y="2060848"/>
            <a:ext cx="4679950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       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627784" y="4869160"/>
            <a:ext cx="360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059832" y="4149080"/>
            <a:ext cx="26642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707904" y="3284984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99792" y="501317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Arial Narrow" pitchFamily="34" charset="0"/>
              </a:rPr>
              <a:t>%-age Students can learn independently</a:t>
            </a:r>
            <a:endParaRPr lang="en-AU" sz="1600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29309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Arial Narrow" pitchFamily="34" charset="0"/>
              </a:rPr>
              <a:t>%-age Ss can learn cooperatively</a:t>
            </a:r>
            <a:endParaRPr lang="en-AU" sz="1600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342900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Arial Narrow" pitchFamily="34" charset="0"/>
              </a:rPr>
              <a:t>%-age Ss can learn from more advanced Ss</a:t>
            </a:r>
            <a:endParaRPr lang="en-AU" sz="1600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880" y="242088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latin typeface="Arial Narrow" pitchFamily="34" charset="0"/>
              </a:rPr>
              <a:t>%-age </a:t>
            </a:r>
          </a:p>
          <a:p>
            <a:pPr algn="ctr"/>
            <a:r>
              <a:rPr lang="en-AU" sz="1600" dirty="0" smtClean="0">
                <a:latin typeface="Arial Narrow" pitchFamily="34" charset="0"/>
              </a:rPr>
              <a:t>Ss can learn </a:t>
            </a:r>
          </a:p>
          <a:p>
            <a:pPr algn="ctr"/>
            <a:r>
              <a:rPr lang="en-AU" sz="1600" dirty="0" smtClean="0">
                <a:latin typeface="Arial Narrow" pitchFamily="34" charset="0"/>
              </a:rPr>
              <a:t>Only from faculty</a:t>
            </a:r>
            <a:endParaRPr lang="en-A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28CEE9-A487-41C1-B2FB-AF0F695EB5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71500"/>
            <a:ext cx="6781800" cy="714375"/>
          </a:xfrm>
        </p:spPr>
        <p:txBody>
          <a:bodyPr/>
          <a:lstStyle/>
          <a:p>
            <a:pPr algn="l" eaLnBrk="1" hangingPunct="1"/>
            <a:r>
              <a:rPr lang="en-AU" sz="2600" b="1" dirty="0" smtClean="0"/>
              <a:t> 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1000" dirty="0" smtClean="0"/>
              <a:t>  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AU" sz="3200" b="1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764704"/>
            <a:ext cx="7488832" cy="548369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AU" sz="2800" b="1" i="1" dirty="0" smtClean="0"/>
              <a:t>Pages 2 &amp; 3 </a:t>
            </a:r>
          </a:p>
          <a:p>
            <a:pPr marL="0" indent="0" eaLnBrk="1" hangingPunct="1">
              <a:buFontTx/>
              <a:buNone/>
              <a:defRPr/>
            </a:pPr>
            <a:r>
              <a:rPr lang="en-AU" sz="1000" b="1" i="1" dirty="0" smtClean="0"/>
              <a:t>  </a:t>
            </a:r>
          </a:p>
          <a:p>
            <a:pPr marL="0" indent="0" eaLnBrk="1" hangingPunct="1">
              <a:buFontTx/>
              <a:buNone/>
              <a:defRPr/>
            </a:pPr>
            <a:endParaRPr lang="en-AU" sz="1000" b="1" i="1" dirty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AU" sz="4400" b="1" i="1" dirty="0" smtClean="0"/>
              <a:t>Strategies and Guidelines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AU" sz="4400" b="1" i="1" dirty="0"/>
              <a:t> </a:t>
            </a:r>
            <a:r>
              <a:rPr lang="en-AU" sz="4400" b="1" i="1" dirty="0" smtClean="0"/>
              <a:t> for Effective Groupwork</a:t>
            </a:r>
            <a:r>
              <a:rPr lang="en-AU" sz="4000" b="1" i="1" dirty="0" smtClean="0"/>
              <a:t/>
            </a:r>
            <a:br>
              <a:rPr lang="en-AU" sz="4000" b="1" i="1" dirty="0" smtClean="0"/>
            </a:br>
            <a:endParaRPr lang="en-AU" sz="1800" b="1" i="1" dirty="0" smtClean="0"/>
          </a:p>
          <a:p>
            <a:pPr marL="0" indent="0" eaLnBrk="1" hangingPunct="1">
              <a:buFontTx/>
              <a:buNone/>
              <a:defRPr/>
            </a:pPr>
            <a:endParaRPr lang="en-AU" sz="2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n-AU" sz="1200" b="1" dirty="0" smtClean="0"/>
              <a:t> </a:t>
            </a: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7054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2E0951D0-5A17-4833-9F29-0430ABB9506E}" type="slidenum">
              <a:rPr lang="en-US" altLang="en-US" smtClean="0">
                <a:latin typeface="Arial" pitchFamily="34" charset="0"/>
              </a:rPr>
              <a:pPr/>
              <a:t>14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6781800" cy="1366838"/>
          </a:xfrm>
        </p:spPr>
        <p:txBody>
          <a:bodyPr/>
          <a:lstStyle/>
          <a:p>
            <a:r>
              <a:rPr lang="en-AU" altLang="en-US" sz="4000" b="1" smtClean="0">
                <a:solidFill>
                  <a:srgbClr val="000099"/>
                </a:solidFill>
              </a:rPr>
              <a:t>The Physics 101 videoclip</a:t>
            </a:r>
            <a:endParaRPr lang="en-AU" altLang="en-US" sz="4000" b="1" smtClean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2143125"/>
            <a:ext cx="6696075" cy="3590925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en-US" sz="1000" b="1" smtClean="0">
              <a:latin typeface="Arial Narrow" pitchFamily="34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altLang="en-US" sz="40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Which outcome do you predict?</a:t>
            </a:r>
            <a:br>
              <a:rPr lang="en-US" altLang="en-US" sz="40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</a:br>
            <a:endParaRPr lang="en-US" altLang="en-US" sz="800" b="1" smtClean="0">
              <a:solidFill>
                <a:srgbClr val="000099"/>
              </a:solidFill>
              <a:latin typeface="Arial Narrow" pitchFamily="34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40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Same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Flat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b="1" smtClean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Dipped</a:t>
            </a:r>
            <a:endParaRPr lang="en-US" altLang="en-US" sz="4000" b="1" i="1" smtClean="0">
              <a:solidFill>
                <a:srgbClr val="000099"/>
              </a:solidFill>
              <a:latin typeface="Arial Narrow" pitchFamily="34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altLang="en-US" b="1" i="1" smtClean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2C45AA-DD1E-4588-BEC4-D9D2DE5EFC40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09600"/>
            <a:ext cx="7037784" cy="4319588"/>
          </a:xfrm>
        </p:spPr>
        <p:txBody>
          <a:bodyPr/>
          <a:lstStyle/>
          <a:p>
            <a:pPr algn="l" eaLnBrk="1" hangingPunct="1"/>
            <a:r>
              <a:rPr lang="en-US" sz="2800" b="1" i="1" dirty="0" smtClean="0"/>
              <a:t>Page 6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200" b="1" dirty="0" smtClean="0"/>
              <a:t>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1400" b="1" dirty="0" smtClean="0"/>
              <a:t>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i="1" dirty="0" smtClean="0"/>
              <a:t>Groupwork Feedback Form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422603-ACD8-49A0-919E-9DF17CCD701F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6781800" cy="15335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					</a:t>
            </a:r>
            <a:r>
              <a:rPr lang="en-US" sz="2800" b="1" i="1" dirty="0" smtClean="0"/>
              <a:t>Page 7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200" b="1" dirty="0" smtClean="0"/>
              <a:t>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</a:t>
            </a:r>
            <a:r>
              <a:rPr lang="en-US" b="1" dirty="0" smtClean="0"/>
              <a:t>Applications Card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786063"/>
            <a:ext cx="3200400" cy="34623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/>
              <a:t>Ideas/Techniques</a:t>
            </a: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2786063"/>
            <a:ext cx="3314700" cy="34623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/>
              <a:t>Possible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B489DC2-6A0C-486C-947A-76FF4AA60C8E}" type="slidenum">
              <a:rPr lang="en-US" sz="1400">
                <a:ea typeface="ＭＳ Ｐゴシック"/>
                <a:cs typeface="Times New Roman" pitchFamily="18" charset="0"/>
              </a:rPr>
              <a:pPr algn="r" eaLnBrk="0" hangingPunct="0"/>
              <a:t>17</a:t>
            </a:fld>
            <a:endParaRPr lang="en-US" sz="1400">
              <a:ea typeface="ＭＳ Ｐゴシック"/>
              <a:cs typeface="Times New Roman" pitchFamily="18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609600"/>
            <a:ext cx="7224712" cy="4691063"/>
          </a:xfrm>
        </p:spPr>
        <p:txBody>
          <a:bodyPr/>
          <a:lstStyle/>
          <a:p>
            <a:pPr algn="l" eaLnBrk="1" hangingPunct="1"/>
            <a:r>
              <a:rPr lang="en-US" sz="1400" b="1" smtClean="0"/>
              <a:t>  </a:t>
            </a:r>
            <a:r>
              <a:rPr lang="en-US" sz="5400" b="1" smtClean="0"/>
              <a:t/>
            </a:r>
            <a:br>
              <a:rPr lang="en-US" sz="5400" b="1" smtClean="0"/>
            </a:br>
            <a:r>
              <a:rPr lang="en-US" sz="5400" b="1" smtClean="0"/>
              <a:t> The Parking Lot Test</a:t>
            </a:r>
            <a:r>
              <a:rPr lang="en-US" sz="6000" b="1" smtClean="0"/>
              <a:t/>
            </a:r>
            <a:br>
              <a:rPr lang="en-US" sz="6000" b="1" smtClean="0"/>
            </a:br>
            <a:endParaRPr lang="en-US" sz="2800" b="1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260B19C-0A81-4C90-B5C5-3CF90D85996A}" type="slidenum">
              <a:rPr lang="en-US" sz="1400">
                <a:ea typeface="ＭＳ Ｐゴシック"/>
                <a:cs typeface="Times New Roman" pitchFamily="18" charset="0"/>
              </a:rPr>
              <a:pPr algn="r" eaLnBrk="0" hangingPunct="0"/>
              <a:t>18</a:t>
            </a:fld>
            <a:endParaRPr lang="en-US" sz="1400">
              <a:ea typeface="ＭＳ Ｐゴシック"/>
              <a:cs typeface="Times New Roman" pitchFamily="18" charset="0"/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609600"/>
            <a:ext cx="7224712" cy="803275"/>
          </a:xfrm>
        </p:spPr>
        <p:txBody>
          <a:bodyPr/>
          <a:lstStyle/>
          <a:p>
            <a:pPr eaLnBrk="1" hangingPunct="1"/>
            <a:r>
              <a:rPr lang="en-US" b="1" smtClean="0"/>
              <a:t>What, Why and How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213" y="1557338"/>
            <a:ext cx="7559675" cy="4319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Choose </a:t>
            </a:r>
            <a:r>
              <a:rPr lang="en-AU" sz="3200" b="1" u="sng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one</a:t>
            </a: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of your possible applications.</a:t>
            </a:r>
          </a:p>
          <a:p>
            <a:pPr eaLnBrk="0" hangingPunct="0"/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 </a:t>
            </a:r>
          </a:p>
          <a:p>
            <a:pPr eaLnBrk="0" hangingPunct="0"/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Prepare to answer the three questions below about that specific application:</a:t>
            </a:r>
            <a:b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</a:br>
            <a:endParaRPr lang="en-AU" sz="1400" b="1">
              <a:solidFill>
                <a:srgbClr val="000000"/>
              </a:solidFill>
              <a:latin typeface="Arial Narrow" pitchFamily="34" charset="0"/>
              <a:ea typeface="ＭＳ Ｐゴシック"/>
              <a:cs typeface="ＭＳ Ｐゴシック"/>
            </a:endParaRPr>
          </a:p>
          <a:p>
            <a:pPr eaLnBrk="0" hangingPunct="0">
              <a:buFontTx/>
              <a:buChar char="•"/>
            </a:pP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</a:t>
            </a:r>
            <a:r>
              <a:rPr lang="en-AU" sz="3200" b="1" u="sng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What</a:t>
            </a: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is it?</a:t>
            </a:r>
          </a:p>
          <a:p>
            <a:pPr eaLnBrk="0" hangingPunct="0"/>
            <a:endParaRPr lang="en-AU" sz="1400" b="1">
              <a:solidFill>
                <a:srgbClr val="000000"/>
              </a:solidFill>
              <a:latin typeface="Arial Narrow" pitchFamily="34" charset="0"/>
              <a:ea typeface="ＭＳ Ｐゴシック"/>
              <a:cs typeface="ＭＳ Ｐゴシック"/>
            </a:endParaRPr>
          </a:p>
          <a:p>
            <a:pPr eaLnBrk="0" hangingPunct="0">
              <a:buFont typeface="Arial" charset="0"/>
              <a:buChar char="•"/>
            </a:pP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</a:t>
            </a:r>
            <a:r>
              <a:rPr lang="en-AU" sz="3200" b="1" u="sng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Why</a:t>
            </a: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do you think it might be useful?</a:t>
            </a:r>
            <a:b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</a:br>
            <a:endParaRPr lang="en-AU" sz="1400" b="1">
              <a:solidFill>
                <a:srgbClr val="000000"/>
              </a:solidFill>
              <a:latin typeface="Arial Narrow" pitchFamily="34" charset="0"/>
              <a:ea typeface="ＭＳ Ｐゴシック"/>
              <a:cs typeface="ＭＳ Ｐゴシック"/>
            </a:endParaRPr>
          </a:p>
          <a:p>
            <a:pPr eaLnBrk="0" hangingPunct="0">
              <a:buFont typeface="Arial" charset="0"/>
              <a:buChar char="•"/>
            </a:pP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</a:t>
            </a:r>
            <a:r>
              <a:rPr lang="en-AU" sz="3200" b="1" u="sng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How</a:t>
            </a:r>
            <a:r>
              <a:rPr lang="en-AU" sz="32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do you think you might use it? </a:t>
            </a:r>
          </a:p>
          <a:p>
            <a:pPr eaLnBrk="0" hangingPunct="0"/>
            <a:r>
              <a:rPr lang="en-AU" sz="1000" b="1">
                <a:solidFill>
                  <a:srgbClr val="000000"/>
                </a:solidFill>
                <a:latin typeface="Arial Narrow" pitchFamily="34" charset="0"/>
                <a:ea typeface="ＭＳ Ｐゴシック"/>
                <a:cs typeface="ＭＳ Ｐゴシック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B489DC2-6A0C-486C-947A-76FF4AA60C8E}" type="slidenum">
              <a:rPr lang="en-US" sz="1400">
                <a:ea typeface="ＭＳ Ｐゴシック"/>
                <a:cs typeface="Times New Roman" pitchFamily="18" charset="0"/>
              </a:rPr>
              <a:pPr algn="r" eaLnBrk="0" hangingPunct="0"/>
              <a:t>19</a:t>
            </a:fld>
            <a:endParaRPr lang="en-US" sz="1400">
              <a:ea typeface="ＭＳ Ｐゴシック"/>
              <a:cs typeface="Times New Roman" pitchFamily="18" charset="0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609600"/>
            <a:ext cx="7224712" cy="4691063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Please complete the</a:t>
            </a:r>
            <a:br>
              <a:rPr lang="en-US" b="1" dirty="0" smtClean="0"/>
            </a:br>
            <a:r>
              <a:rPr lang="en-US" b="1" dirty="0" smtClean="0"/>
              <a:t>online session evaluation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Thanks!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28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9262494-3B55-4CEE-805A-0D0626B6061A}" type="slidenum">
              <a:rPr lang="en-GB" sz="1400"/>
              <a:pPr algn="r"/>
              <a:t>2</a:t>
            </a:fld>
            <a:endParaRPr lang="en-GB" sz="1400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7200" b="1" dirty="0" smtClean="0">
                <a:solidFill>
                  <a:srgbClr val="9F1409"/>
                </a:solidFill>
              </a:rPr>
              <a:t>HOT HIPs!</a:t>
            </a:r>
            <a:endParaRPr lang="en-GB" sz="7200" b="1" dirty="0" smtClean="0">
              <a:solidFill>
                <a:srgbClr val="9F140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133600"/>
            <a:ext cx="8229600" cy="42084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sz="6600" b="1" dirty="0" smtClean="0">
                <a:solidFill>
                  <a:srgbClr val="101032"/>
                </a:solidFill>
              </a:rPr>
              <a:t>H</a:t>
            </a:r>
            <a:r>
              <a:rPr lang="en-AU" sz="5400" b="1" dirty="0" smtClean="0">
                <a:solidFill>
                  <a:srgbClr val="101032"/>
                </a:solidFill>
              </a:rPr>
              <a:t>igher </a:t>
            </a:r>
            <a:r>
              <a:rPr lang="en-AU" sz="6600" b="1" dirty="0" smtClean="0">
                <a:solidFill>
                  <a:srgbClr val="101032"/>
                </a:solidFill>
              </a:rPr>
              <a:t>O</a:t>
            </a:r>
            <a:r>
              <a:rPr lang="en-AU" sz="5400" b="1" dirty="0" smtClean="0">
                <a:solidFill>
                  <a:srgbClr val="101032"/>
                </a:solidFill>
              </a:rPr>
              <a:t>rder </a:t>
            </a:r>
            <a:r>
              <a:rPr lang="en-AU" sz="6600" b="1" dirty="0" smtClean="0">
                <a:solidFill>
                  <a:srgbClr val="101032"/>
                </a:solidFill>
              </a:rPr>
              <a:t>T</a:t>
            </a:r>
            <a:r>
              <a:rPr lang="en-AU" sz="5400" b="1" dirty="0" smtClean="0">
                <a:solidFill>
                  <a:srgbClr val="101032"/>
                </a:solidFill>
              </a:rPr>
              <a:t>hinking</a:t>
            </a:r>
            <a:r>
              <a:rPr lang="en-AU" sz="4800" b="1" dirty="0" smtClean="0">
                <a:solidFill>
                  <a:srgbClr val="10103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AU" sz="2800" b="1" dirty="0" smtClean="0">
                <a:solidFill>
                  <a:srgbClr val="101032"/>
                </a:solidFill>
              </a:rPr>
              <a:t>can be promoted effectively through</a:t>
            </a:r>
          </a:p>
          <a:p>
            <a:pPr algn="ctr" eaLnBrk="1" hangingPunct="1">
              <a:buFontTx/>
              <a:buNone/>
            </a:pPr>
            <a:r>
              <a:rPr lang="en-AU" sz="6600" b="1" dirty="0" smtClean="0">
                <a:solidFill>
                  <a:srgbClr val="101032"/>
                </a:solidFill>
              </a:rPr>
              <a:t>H</a:t>
            </a:r>
            <a:r>
              <a:rPr lang="en-AU" sz="5400" b="1" dirty="0" smtClean="0">
                <a:solidFill>
                  <a:srgbClr val="101032"/>
                </a:solidFill>
              </a:rPr>
              <a:t>igh-</a:t>
            </a:r>
            <a:r>
              <a:rPr lang="en-AU" sz="6600" b="1" dirty="0" smtClean="0">
                <a:solidFill>
                  <a:srgbClr val="101032"/>
                </a:solidFill>
              </a:rPr>
              <a:t>I</a:t>
            </a:r>
            <a:r>
              <a:rPr lang="en-AU" sz="5400" b="1" dirty="0" smtClean="0">
                <a:solidFill>
                  <a:srgbClr val="101032"/>
                </a:solidFill>
              </a:rPr>
              <a:t>mpact </a:t>
            </a:r>
            <a:r>
              <a:rPr lang="en-AU" sz="6600" b="1" dirty="0" smtClean="0">
                <a:solidFill>
                  <a:srgbClr val="101032"/>
                </a:solidFill>
              </a:rPr>
              <a:t>P</a:t>
            </a:r>
            <a:r>
              <a:rPr lang="en-AU" sz="5400" b="1" dirty="0" smtClean="0">
                <a:solidFill>
                  <a:srgbClr val="101032"/>
                </a:solidFill>
              </a:rPr>
              <a:t>ractices</a:t>
            </a:r>
            <a:endParaRPr lang="en-US" sz="5400" b="1" dirty="0" smtClean="0">
              <a:solidFill>
                <a:srgbClr val="101032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68313" y="5876925"/>
            <a:ext cx="8110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1412776"/>
            <a:ext cx="5040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267570"/>
            <a:ext cx="7704856" cy="578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HIPs – High-Impact Educational Practices</a:t>
            </a:r>
            <a:r>
              <a:rPr kumimoji="0" lang="en-A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000" b="1" i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    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First-Year Seminars and Experiences</a:t>
            </a: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lang="en-AU" sz="2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Common Intellectual Experiences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Learning Communities</a:t>
            </a:r>
          </a:p>
          <a:p>
            <a:pPr marL="223838" indent="-223838" eaLnBrk="0" hangingPunct="0">
              <a:spcAft>
                <a:spcPts val="400"/>
              </a:spcAft>
              <a:buFontTx/>
              <a:buChar char="•"/>
            </a:pPr>
            <a:r>
              <a:rPr lang="en-AU" sz="2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Writing-Intensive Courses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Collaborative Assignments and Projects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Undergraduate Research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Diversity/Global Learning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Service Learning/Community-based/Internships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Char char="•"/>
              <a:tabLst/>
            </a:pPr>
            <a:r>
              <a:rPr kumimoji="0" lang="en-A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Capstone Courses and Projects</a:t>
            </a:r>
            <a:endParaRPr kumimoji="0" lang="en-A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•"/>
              <a:tabLst/>
            </a:pP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Times New Roman" pitchFamily="18" charset="0"/>
            </a:endParaRPr>
          </a:p>
          <a:p>
            <a:pPr marL="223838" marR="0" lvl="0" indent="-223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•"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609600"/>
            <a:ext cx="7632848" cy="1143000"/>
          </a:xfrm>
        </p:spPr>
        <p:txBody>
          <a:bodyPr/>
          <a:lstStyle/>
          <a:p>
            <a:pPr eaLnBrk="1" hangingPunct="1"/>
            <a:r>
              <a:rPr lang="en-AU" sz="3600" b="1" dirty="0" smtClean="0">
                <a:solidFill>
                  <a:srgbClr val="9F1409"/>
                </a:solidFill>
              </a:rPr>
              <a:t>What makes these HIPs so HOT?</a:t>
            </a:r>
            <a:endParaRPr lang="en-GB" sz="3600" b="1" dirty="0" smtClean="0">
              <a:solidFill>
                <a:srgbClr val="9F140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628775"/>
            <a:ext cx="8229600" cy="4392513"/>
          </a:xfrm>
        </p:spPr>
        <p:txBody>
          <a:bodyPr/>
          <a:lstStyle/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High expectations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Explicit direct instruction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Metacognitive scaffolding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Effective feedback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Deliberate practice</a:t>
            </a:r>
          </a:p>
          <a:p>
            <a:pPr eaLnBrk="1" hangingPunct="1"/>
            <a:r>
              <a:rPr lang="en-AU" sz="3600" b="1" dirty="0" smtClean="0">
                <a:solidFill>
                  <a:srgbClr val="101032"/>
                </a:solidFill>
              </a:rPr>
              <a:t>Focused collaboration </a:t>
            </a:r>
          </a:p>
          <a:p>
            <a:pPr eaLnBrk="1" hangingPunct="1"/>
            <a:endParaRPr lang="en-US" sz="3600" b="1" dirty="0" smtClean="0">
              <a:solidFill>
                <a:srgbClr val="101032"/>
              </a:solidFill>
            </a:endParaRPr>
          </a:p>
        </p:txBody>
      </p:sp>
      <p:sp>
        <p:nvSpPr>
          <p:cNvPr id="134149" name="Rectangle 4"/>
          <p:cNvSpPr>
            <a:spLocks noChangeArrowheads="1"/>
          </p:cNvSpPr>
          <p:nvPr/>
        </p:nvSpPr>
        <p:spPr bwMode="auto">
          <a:xfrm>
            <a:off x="468313" y="5876925"/>
            <a:ext cx="8110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620688"/>
            <a:ext cx="6840537" cy="108012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AU" altLang="en-US" sz="5400" b="1" i="1" dirty="0" smtClean="0"/>
              <a:t>RSQC2</a:t>
            </a:r>
            <a:r>
              <a:rPr lang="en-AU" altLang="en-US" b="1" i="1" dirty="0" smtClean="0"/>
              <a:t/>
            </a:r>
            <a:br>
              <a:rPr lang="en-AU" altLang="en-US" b="1" i="1" dirty="0" smtClean="0"/>
            </a:br>
            <a:endParaRPr lang="en-AU" altLang="en-US" sz="1000" b="1" i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450" y="1556793"/>
            <a:ext cx="6048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i="1" dirty="0">
                <a:solidFill>
                  <a:srgbClr val="000099"/>
                </a:solidFill>
                <a:latin typeface="Arial Narrow" pitchFamily="34" charset="0"/>
              </a:rPr>
              <a:t>A very simple “metacognitive lever”</a:t>
            </a:r>
            <a:endParaRPr lang="en-AU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276872"/>
            <a:ext cx="30389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3600" b="1" dirty="0" smtClean="0"/>
              <a:t>Recall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3600" b="1" dirty="0" smtClean="0"/>
              <a:t>Summarize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3600" b="1" dirty="0" smtClean="0"/>
              <a:t>Question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3600" b="1" dirty="0" smtClean="0"/>
              <a:t>Comment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sz="3600" b="1" dirty="0" smtClean="0"/>
              <a:t>Connect</a:t>
            </a: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EDD756-EC22-4DC1-9393-9A8A877BB30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1462088"/>
            <a:ext cx="914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400" b="1" i="1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en-GB" sz="3600" b="1" i="1">
              <a:latin typeface="Palatino"/>
            </a:endParaRPr>
          </a:p>
          <a:p>
            <a:endParaRPr lang="en-GB" sz="3600" b="1" i="1">
              <a:latin typeface="Palatino"/>
            </a:endParaRPr>
          </a:p>
          <a:p>
            <a:r>
              <a:rPr lang="en-GB" sz="400" b="1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en-GB" sz="3600" b="1" i="1">
              <a:latin typeface="Palatino"/>
            </a:endParaRPr>
          </a:p>
          <a:p>
            <a:endParaRPr lang="en-GB">
              <a:latin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1187450" y="836613"/>
            <a:ext cx="7010400" cy="4508500"/>
          </a:xfrm>
        </p:spPr>
        <p:txBody>
          <a:bodyPr/>
          <a:lstStyle/>
          <a:p>
            <a:pPr eaLnBrk="1" hangingPunct="1"/>
            <a:r>
              <a:rPr lang="en-AU" sz="3600" b="1" dirty="0" smtClean="0">
                <a:solidFill>
                  <a:srgbClr val="000099"/>
                </a:solidFill>
              </a:rPr>
              <a:t>Assessment &amp; Feedback</a:t>
            </a:r>
            <a:br>
              <a:rPr lang="en-AU" sz="3600" b="1" dirty="0" smtClean="0">
                <a:solidFill>
                  <a:srgbClr val="000099"/>
                </a:solidFill>
              </a:rPr>
            </a:br>
            <a:r>
              <a:rPr lang="en-AU" sz="3600" b="1" dirty="0" smtClean="0">
                <a:solidFill>
                  <a:srgbClr val="000099"/>
                </a:solidFill>
              </a:rPr>
              <a:t> for Learning: </a:t>
            </a:r>
            <a:br>
              <a:rPr lang="en-AU" sz="3600" b="1" dirty="0" smtClean="0">
                <a:solidFill>
                  <a:srgbClr val="000099"/>
                </a:solidFill>
              </a:rPr>
            </a:br>
            <a:r>
              <a:rPr lang="en-AU" sz="1600" b="1" dirty="0" smtClean="0">
                <a:solidFill>
                  <a:srgbClr val="000099"/>
                </a:solidFill>
              </a:rPr>
              <a:t>   </a:t>
            </a:r>
            <a:r>
              <a:rPr lang="en-AU" sz="3600" b="1" dirty="0" smtClean="0">
                <a:solidFill>
                  <a:srgbClr val="000099"/>
                </a:solidFill>
              </a:rPr>
              <a:t/>
            </a:r>
            <a:br>
              <a:rPr lang="en-AU" sz="3600" b="1" dirty="0" smtClean="0">
                <a:solidFill>
                  <a:srgbClr val="000099"/>
                </a:solidFill>
              </a:rPr>
            </a:br>
            <a:r>
              <a:rPr lang="en-AU" sz="3600" b="1" i="1" dirty="0" smtClean="0">
                <a:solidFill>
                  <a:srgbClr val="000099"/>
                </a:solidFill>
              </a:rPr>
              <a:t>A Gap-Analysis Approach</a:t>
            </a:r>
            <a:r>
              <a:rPr lang="en-AU" sz="3600" b="1" dirty="0" smtClean="0"/>
              <a:t/>
            </a:r>
            <a:br>
              <a:rPr lang="en-AU" sz="3600" b="1" dirty="0" smtClean="0"/>
            </a:br>
            <a:r>
              <a:rPr lang="en-AU" sz="1400" b="1" dirty="0" smtClean="0"/>
              <a:t>  </a:t>
            </a:r>
            <a:r>
              <a:rPr lang="en-AU" sz="3600" b="1" i="1" dirty="0" smtClean="0">
                <a:solidFill>
                  <a:srgbClr val="000099"/>
                </a:solidFill>
              </a:rPr>
              <a:t/>
            </a:r>
            <a:br>
              <a:rPr lang="en-AU" sz="3600" b="1" i="1" dirty="0" smtClean="0">
                <a:solidFill>
                  <a:srgbClr val="000099"/>
                </a:solidFill>
              </a:rPr>
            </a:br>
            <a:r>
              <a:rPr lang="en-AU" sz="3600" b="1" i="1" dirty="0" smtClean="0">
                <a:solidFill>
                  <a:srgbClr val="000099"/>
                </a:solidFill>
              </a:rPr>
              <a:t>Find the Gaps</a:t>
            </a:r>
            <a:br>
              <a:rPr lang="en-AU" sz="3600" b="1" i="1" dirty="0" smtClean="0">
                <a:solidFill>
                  <a:srgbClr val="000099"/>
                </a:solidFill>
              </a:rPr>
            </a:br>
            <a:r>
              <a:rPr lang="en-AU" sz="1800" b="1" i="1" dirty="0" smtClean="0">
                <a:solidFill>
                  <a:srgbClr val="000099"/>
                </a:solidFill>
              </a:rPr>
              <a:t/>
            </a:r>
            <a:br>
              <a:rPr lang="en-AU" sz="1800" b="1" i="1" dirty="0" smtClean="0">
                <a:solidFill>
                  <a:srgbClr val="000099"/>
                </a:solidFill>
              </a:rPr>
            </a:br>
            <a:r>
              <a:rPr lang="en-AU" sz="3600" b="1" i="1" dirty="0" smtClean="0">
                <a:solidFill>
                  <a:srgbClr val="000099"/>
                </a:solidFill>
              </a:rPr>
              <a:t>Mind the Gaps</a:t>
            </a:r>
            <a:br>
              <a:rPr lang="en-AU" sz="3600" b="1" i="1" dirty="0" smtClean="0">
                <a:solidFill>
                  <a:srgbClr val="000099"/>
                </a:solidFill>
              </a:rPr>
            </a:br>
            <a:r>
              <a:rPr lang="en-AU" sz="1800" b="1" i="1" dirty="0" smtClean="0">
                <a:solidFill>
                  <a:srgbClr val="000099"/>
                </a:solidFill>
              </a:rPr>
              <a:t/>
            </a:r>
            <a:br>
              <a:rPr lang="en-AU" sz="1800" b="1" i="1" dirty="0" smtClean="0">
                <a:solidFill>
                  <a:srgbClr val="000099"/>
                </a:solidFill>
              </a:rPr>
            </a:br>
            <a:r>
              <a:rPr lang="en-AU" sz="3600" b="1" i="1" dirty="0" smtClean="0">
                <a:solidFill>
                  <a:srgbClr val="000099"/>
                </a:solidFill>
              </a:rPr>
              <a:t>Close the Gaps</a:t>
            </a:r>
            <a:endParaRPr lang="en-US" sz="3600" b="1" i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71500"/>
            <a:ext cx="6781800" cy="714375"/>
          </a:xfrm>
        </p:spPr>
        <p:txBody>
          <a:bodyPr/>
          <a:lstStyle/>
          <a:p>
            <a:pPr algn="l" eaLnBrk="1" hangingPunct="1"/>
            <a:r>
              <a:rPr lang="en-AU" sz="2600" b="1" smtClean="0"/>
              <a:t> </a:t>
            </a:r>
            <a:r>
              <a:rPr lang="en-AU" sz="3200" smtClean="0"/>
              <a:t/>
            </a:r>
            <a:br>
              <a:rPr lang="en-AU" sz="3200" smtClean="0"/>
            </a:br>
            <a:r>
              <a:rPr lang="en-AU" sz="1000" smtClean="0"/>
              <a:t>  </a:t>
            </a:r>
            <a:r>
              <a:rPr lang="en-AU" sz="3200" smtClean="0"/>
              <a:t/>
            </a:r>
            <a:br>
              <a:rPr lang="en-AU" sz="3200" smtClean="0"/>
            </a:br>
            <a:endParaRPr lang="en-AU" sz="3200" b="1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0" y="765175"/>
            <a:ext cx="6781800" cy="54832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AU" sz="2800" b="1" i="1" dirty="0" smtClean="0"/>
              <a:t>					Page 4</a:t>
            </a:r>
          </a:p>
          <a:p>
            <a:pPr marL="0" indent="0" eaLnBrk="1" hangingPunct="1">
              <a:buFontTx/>
              <a:buNone/>
            </a:pPr>
            <a:r>
              <a:rPr lang="en-AU" sz="2800" b="1" i="1" dirty="0" smtClean="0"/>
              <a:t>Collaborative</a:t>
            </a:r>
            <a:r>
              <a:rPr lang="en-AU" sz="2400" b="1" i="1" dirty="0" smtClean="0"/>
              <a:t> Learning Technique  #1</a:t>
            </a:r>
            <a:endParaRPr lang="en-AU" sz="1400" b="1" i="1" dirty="0" smtClean="0"/>
          </a:p>
          <a:p>
            <a:pPr marL="0" indent="0" eaLnBrk="1" hangingPunct="1">
              <a:buFontTx/>
              <a:buNone/>
            </a:pPr>
            <a:r>
              <a:rPr lang="en-AU" sz="3600" b="1" i="1" dirty="0" smtClean="0"/>
              <a:t>Think-Pair-Share</a:t>
            </a:r>
          </a:p>
          <a:p>
            <a:pPr marL="0" indent="0" eaLnBrk="1" hangingPunct="1">
              <a:buFontTx/>
              <a:buNone/>
            </a:pPr>
            <a:r>
              <a:rPr lang="en-AU" sz="1200" b="1" dirty="0" smtClean="0"/>
              <a:t> </a:t>
            </a:r>
            <a:endParaRPr lang="en-AU" sz="2800" dirty="0" smtClean="0"/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This is a “Low-Threshold Application”</a:t>
            </a:r>
          </a:p>
          <a:p>
            <a:pPr marL="0" indent="0" eaLnBrk="1" hangingPunct="1"/>
            <a:r>
              <a:rPr lang="en-US" sz="2800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Low complexity – easy to use</a:t>
            </a:r>
          </a:p>
          <a:p>
            <a:pPr marL="0" indent="0" eaLnBrk="1" hangingPunct="1"/>
            <a:r>
              <a:rPr lang="en-US" sz="2800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Low cost – in time and effort</a:t>
            </a:r>
          </a:p>
          <a:p>
            <a:pPr marL="0" indent="0" eaLnBrk="1" hangingPunct="1"/>
            <a:r>
              <a:rPr lang="en-US" sz="2800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Low risk – to teachers or learners</a:t>
            </a:r>
          </a:p>
          <a:p>
            <a:pPr marL="0" indent="0" eaLnBrk="1" hangingPunct="1"/>
            <a:r>
              <a:rPr lang="en-US" sz="2800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Relatively high ROI (Return on Investment)</a:t>
            </a:r>
          </a:p>
          <a:p>
            <a:pPr marL="0" indent="0" eaLnBrk="1" hangingPunct="1"/>
            <a:r>
              <a:rPr lang="en-US" sz="2800" b="1" dirty="0" smtClean="0">
                <a:solidFill>
                  <a:srgbClr val="19194D"/>
                </a:solidFill>
                <a:latin typeface="Arial Narrow" pitchFamily="34" charset="0"/>
                <a:cs typeface="Times New Roman" pitchFamily="18" charset="0"/>
              </a:rPr>
              <a:t>Potentially worth adapting?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357188"/>
            <a:ext cx="7543800" cy="1428750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>					</a:t>
            </a:r>
            <a: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  <a:t>Page  1 – middle </a:t>
            </a:r>
            <a:b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1200" b="1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000000"/>
                </a:solidFill>
                <a:latin typeface="Arial Narrow" pitchFamily="34" charset="0"/>
              </a:rPr>
              <a:t>Key Terms and Concepts</a:t>
            </a:r>
            <a:br>
              <a:rPr lang="en-US" sz="4000" b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Arial Narrow" pitchFamily="34" charset="0"/>
              </a:rPr>
              <a:t>[Assessing Students’ Prior Knowledge]</a:t>
            </a:r>
            <a:r>
              <a:rPr lang="en-US" b="1" dirty="0" smtClean="0">
                <a:solidFill>
                  <a:schemeClr val="tx1"/>
                </a:solidFill>
                <a:latin typeface="Palatino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Palatino"/>
              </a:rPr>
            </a:br>
            <a:endParaRPr lang="en-GB" b="1" dirty="0" smtClean="0">
              <a:solidFill>
                <a:schemeClr val="tx1"/>
              </a:solidFill>
              <a:latin typeface="Palatino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2132856"/>
            <a:ext cx="7983538" cy="4082207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Collaborative and Cooperative Learning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Cooperative Competitiveness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The ZPD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Free Riders, Sandbaggers &amp; P-A Martyrs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Positive Interdependence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Individual vs. Group Accountability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sz="2800" b="1" dirty="0" smtClean="0">
                <a:latin typeface="Arial Narrow" pitchFamily="34" charset="0"/>
              </a:rPr>
              <a:t>Deliberate Practice</a:t>
            </a:r>
          </a:p>
        </p:txBody>
      </p:sp>
      <p:sp>
        <p:nvSpPr>
          <p:cNvPr id="51205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489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4B3343B7-051A-4CF0-9129-25EAEFD662BD}" type="slidenum">
              <a:rPr lang="en-US" sz="1400"/>
              <a:pPr algn="ctr"/>
              <a:t>9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357188"/>
            <a:ext cx="7543800" cy="1428750"/>
          </a:xfrm>
        </p:spPr>
        <p:txBody>
          <a:bodyPr/>
          <a:lstStyle/>
          <a:p>
            <a:pPr algn="l" eaLnBrk="1" hangingPunct="1"/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>					</a:t>
            </a:r>
            <a: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  <a:t>Page  1 – middle </a:t>
            </a:r>
            <a:br>
              <a:rPr lang="en-US" sz="3200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1200" b="1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b="1" i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000000"/>
                </a:solidFill>
                <a:latin typeface="Arial Narrow" pitchFamily="34" charset="0"/>
              </a:rPr>
              <a:t>Plus-Minus-Question Mark</a:t>
            </a:r>
            <a:r>
              <a:rPr lang="en-US" b="1" dirty="0" smtClean="0">
                <a:solidFill>
                  <a:schemeClr val="tx1"/>
                </a:solidFill>
                <a:latin typeface="Palatino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Palatino"/>
              </a:rPr>
            </a:br>
            <a:endParaRPr lang="en-GB" b="1" dirty="0" smtClean="0">
              <a:solidFill>
                <a:schemeClr val="tx1"/>
              </a:solidFill>
              <a:latin typeface="Palatino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785938"/>
            <a:ext cx="7983538" cy="4429125"/>
          </a:xfrm>
        </p:spPr>
        <p:txBody>
          <a:bodyPr/>
          <a:lstStyle/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sz="800" b="1" smtClean="0">
                <a:latin typeface="Arial Narrow" pitchFamily="34" charset="0"/>
              </a:rPr>
              <a:t>  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  <a:buFontTx/>
              <a:buNone/>
            </a:pPr>
            <a:r>
              <a:rPr lang="en-AU" b="1" smtClean="0">
                <a:latin typeface="Arial Narrow" pitchFamily="34" charset="0"/>
              </a:rPr>
              <a:t>Please mark each item on the list with </a:t>
            </a:r>
            <a:br>
              <a:rPr lang="en-AU" b="1" smtClean="0">
                <a:latin typeface="Arial Narrow" pitchFamily="34" charset="0"/>
              </a:rPr>
            </a:br>
            <a:r>
              <a:rPr lang="en-AU" b="1" smtClean="0">
                <a:latin typeface="Arial Narrow" pitchFamily="34" charset="0"/>
              </a:rPr>
              <a:t>a plus sign, minus sign, or question mark</a:t>
            </a:r>
          </a:p>
          <a:p>
            <a:pPr eaLnBrk="1" hangingPunct="1">
              <a:spcBef>
                <a:spcPts val="400"/>
              </a:spcBef>
              <a:spcAft>
                <a:spcPts val="600"/>
              </a:spcAft>
            </a:pPr>
            <a:r>
              <a:rPr lang="en-AU" b="1" smtClean="0">
                <a:latin typeface="Arial Narrow" pitchFamily="34" charset="0"/>
              </a:rPr>
              <a:t>Use the plus ( </a:t>
            </a:r>
            <a:r>
              <a:rPr lang="en-AU" sz="4400" b="1" smtClean="0">
                <a:latin typeface="Arial Narrow" pitchFamily="34" charset="0"/>
              </a:rPr>
              <a:t>+</a:t>
            </a:r>
            <a:r>
              <a:rPr lang="en-AU" b="1" smtClean="0">
                <a:latin typeface="Arial Narrow" pitchFamily="34" charset="0"/>
              </a:rPr>
              <a:t> ) if you understand it</a:t>
            </a:r>
          </a:p>
          <a:p>
            <a:pPr eaLnBrk="1" hangingPunct="1">
              <a:spcBef>
                <a:spcPct val="0"/>
              </a:spcBef>
            </a:pPr>
            <a:r>
              <a:rPr lang="en-AU" b="1" smtClean="0">
                <a:latin typeface="Arial Narrow" pitchFamily="34" charset="0"/>
              </a:rPr>
              <a:t>Use the minus ( </a:t>
            </a:r>
            <a:r>
              <a:rPr lang="en-AU" sz="4400" b="1" smtClean="0">
                <a:latin typeface="Arial Narrow" pitchFamily="34" charset="0"/>
              </a:rPr>
              <a:t>–</a:t>
            </a:r>
            <a:r>
              <a:rPr lang="en-AU" b="1" smtClean="0">
                <a:latin typeface="Arial Narrow" pitchFamily="34" charset="0"/>
              </a:rPr>
              <a:t> ) if you do </a:t>
            </a:r>
            <a:r>
              <a:rPr lang="en-AU" b="1" u="sng" smtClean="0">
                <a:latin typeface="Arial Narrow" pitchFamily="34" charset="0"/>
              </a:rPr>
              <a:t>not</a:t>
            </a:r>
            <a:r>
              <a:rPr lang="en-AU" b="1" smtClean="0">
                <a:latin typeface="Arial Narrow" pitchFamily="34" charset="0"/>
              </a:rPr>
              <a:t> understand it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AU" b="1" smtClean="0">
                <a:latin typeface="Arial Narrow" pitchFamily="34" charset="0"/>
              </a:rPr>
              <a:t>Use the question mark (?) if you’re unsure</a:t>
            </a:r>
          </a:p>
        </p:txBody>
      </p:sp>
      <p:sp>
        <p:nvSpPr>
          <p:cNvPr id="51204" name="Date Placeholder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4F6900D-5DCB-4942-AC07-3BF7BC277055}" type="datetime1">
              <a:rPr lang="en-US" sz="1400"/>
              <a:pPr/>
              <a:t>9/14/2014</a:t>
            </a:fld>
            <a:endParaRPr lang="en-GB" sz="1400"/>
          </a:p>
        </p:txBody>
      </p:sp>
      <p:sp>
        <p:nvSpPr>
          <p:cNvPr id="51205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489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Wpresentation[1] template">
  <a:themeElements>
    <a:clrScheme name="VUWpresentation[1]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UWpresentation[1]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Times New Roman" pitchFamily="18" charset="0"/>
          </a:defRPr>
        </a:defPPr>
      </a:lstStyle>
    </a:lnDef>
  </a:objectDefaults>
  <a:extraClrSchemeLst>
    <a:extraClrScheme>
      <a:clrScheme name="VUWpresentation[1]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Wpresentation[1]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Wpresentation[1]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Wpresentation[1]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Wpresentation[1]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Wpresentation[1]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Wpresentation[1]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M:\AVC-Academic\OFFICE ADMINISTRATOR FOLDERS\AVC ACADEMIC\ADMINISTRATION\VUWpresentation[1] template.ppt</Template>
  <TotalTime>3786</TotalTime>
  <Words>277</Words>
  <Application>Microsoft Office PowerPoint</Application>
  <PresentationFormat>On-screen Show (4:3)</PresentationFormat>
  <Paragraphs>152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VUWpresentation[1] template</vt:lpstr>
      <vt:lpstr>PowerPoint Presentation</vt:lpstr>
      <vt:lpstr> HOT HIPs!</vt:lpstr>
      <vt:lpstr>PowerPoint Presentation</vt:lpstr>
      <vt:lpstr>What makes these HIPs so HOT?</vt:lpstr>
      <vt:lpstr>PowerPoint Presentation</vt:lpstr>
      <vt:lpstr>Assessment &amp; Feedback  for Learning:      A Gap-Analysis Approach    Find the Gaps  Mind the Gaps  Close the Gaps</vt:lpstr>
      <vt:lpstr>     </vt:lpstr>
      <vt:lpstr>      Page  1 – middle    Key Terms and Concepts [Assessing Students’ Prior Knowledge] </vt:lpstr>
      <vt:lpstr>      Page  1 – middle    Plus-Minus-Question Mark </vt:lpstr>
      <vt:lpstr>Page 1 - Bottom  The Teaching-Learning Pyramid   </vt:lpstr>
      <vt:lpstr>Page 7 - Bottom  The Teaching-Learning Pyramid   </vt:lpstr>
      <vt:lpstr>Page 1 - bottom  The Teaching-Learning Pyramid   </vt:lpstr>
      <vt:lpstr>     </vt:lpstr>
      <vt:lpstr>The Physics 101 videoclip</vt:lpstr>
      <vt:lpstr>Page 6        Groupwork Feedback Form   </vt:lpstr>
      <vt:lpstr>      Page 7           Applications Card</vt:lpstr>
      <vt:lpstr>    The Parking Lot Test </vt:lpstr>
      <vt:lpstr>What, Why and How</vt:lpstr>
      <vt:lpstr>Please complete the online session evaluation  Thanks!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Out How Well They’re Learning What We’re Teaching</dc:title>
  <dc:creator>hohat</dc:creator>
  <cp:lastModifiedBy>Tom Angelo</cp:lastModifiedBy>
  <cp:revision>311</cp:revision>
  <cp:lastPrinted>2014-06-16T17:01:12Z</cp:lastPrinted>
  <dcterms:created xsi:type="dcterms:W3CDTF">2003-07-03T09:08:06Z</dcterms:created>
  <dcterms:modified xsi:type="dcterms:W3CDTF">2014-09-14T19:04:13Z</dcterms:modified>
</cp:coreProperties>
</file>